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mp" ContentType="image/p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8" r:id="rId3"/>
    <p:sldId id="257" r:id="rId4"/>
    <p:sldId id="263" r:id="rId5"/>
    <p:sldId id="265" r:id="rId6"/>
    <p:sldId id="266" r:id="rId7"/>
    <p:sldId id="264" r:id="rId8"/>
    <p:sldId id="267" r:id="rId9"/>
    <p:sldId id="268" r:id="rId10"/>
    <p:sldId id="269" r:id="rId11"/>
    <p:sldId id="270" r:id="rId12"/>
    <p:sldId id="258" r:id="rId13"/>
    <p:sldId id="281" r:id="rId14"/>
    <p:sldId id="283" r:id="rId15"/>
    <p:sldId id="279" r:id="rId16"/>
    <p:sldId id="259" r:id="rId17"/>
    <p:sldId id="285" r:id="rId18"/>
    <p:sldId id="278" r:id="rId19"/>
    <p:sldId id="282" r:id="rId20"/>
    <p:sldId id="284" r:id="rId21"/>
    <p:sldId id="280" r:id="rId22"/>
    <p:sldId id="277" r:id="rId23"/>
    <p:sldId id="287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77" autoAdjust="0"/>
    <p:restoredTop sz="93106" autoAdjust="0"/>
  </p:normalViewPr>
  <p:slideViewPr>
    <p:cSldViewPr snapToGrid="0">
      <p:cViewPr varScale="1">
        <p:scale>
          <a:sx n="96" d="100"/>
          <a:sy n="96" d="100"/>
        </p:scale>
        <p:origin x="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31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9F01C-57C7-4F8A-A50B-E3CC88992AE7}" type="datetimeFigureOut">
              <a:rPr lang="en-US" smtClean="0"/>
              <a:t>8/5/17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943FD-3355-407D-810A-70B80B43B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98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93ED50-7E5D-4839-9A11-EF11564E3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57BCFFD-E1B7-4DF0-BB96-359DF1510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206B857-F79A-44A7-9928-413DCAAD3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9CC2A-3336-499A-836C-475DC27DC7E1}" type="datetime1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DB11524-2273-49AA-988E-81E7B31CD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NVIDIA AI CITY CHALLENGE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243E9CB-791A-4F98-A3B8-478067EE2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701D-C8A7-4C3A-B31E-44FD406416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897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912DEA-67AA-4B6D-B2A4-782D0B5D8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EC7859-B50A-4D22-9A1C-C8075BFE1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67BE3852-29D3-48D7-9ECA-E07EC137A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A585-F2B6-4890-8B8B-94F2BAFC1986}" type="datetime1">
              <a:rPr lang="en-US" smtClean="0"/>
              <a:t>8/5/17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5296637-4CBD-4A37-B819-BAFCC4BC9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NVIDIA AI CITY CHALLENGE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1E72FB8-69DD-43FF-AD5F-581495CFB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701D-C8A7-4C3A-B31E-44FD40641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96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2BF846-E02D-4150-99AF-E3F2E298D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8B75094-1092-4D25-AFAE-6E516E4C3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7C8355B-66C5-4FD8-ACB3-F15B058A5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AE4F3DD-3412-4543-8EBE-2254134CCF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74733F7-A7BB-4B43-8559-7D2626E37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375DD32-92C0-435C-B866-C8D14D41D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9A70-5EFD-4DDB-AD25-CF01681C62FD}" type="datetime1">
              <a:rPr lang="en-US" smtClean="0"/>
              <a:t>8/5/17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A8FCF23-CEB7-4891-91C4-07C85E5AE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NVIDIA AI CITY CHALLENGE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4B177E7-6D9F-4C2C-964F-FB566E0FB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701D-C8A7-4C3A-B31E-44FD40641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9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3E0182E-4E9C-46E2-978B-1923385A0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93811F5-962F-49BA-8798-3B602319A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FF7498D-A1F1-4A49-958E-982484969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3C66F-D8AB-4E68-AC2C-DC320C2B4945}" type="datetime1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6A9AEB-74EC-424E-AD94-497E900DF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NVIDIA AI CITY CHALLENGE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C360529-24E4-42E2-99F9-02EAB5B00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8701D-C8A7-4C3A-B31E-44FD40641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5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m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mp"/><Relationship Id="rId3" Type="http://schemas.openxmlformats.org/officeDocument/2006/relationships/image" Target="../media/image4.tm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mp"/><Relationship Id="rId3" Type="http://schemas.openxmlformats.org/officeDocument/2006/relationships/image" Target="../media/image5.tm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mp"/><Relationship Id="rId3" Type="http://schemas.openxmlformats.org/officeDocument/2006/relationships/image" Target="../media/image9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6D045C-78C2-4BAE-858B-DB63794C5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9311"/>
            <a:ext cx="9144000" cy="1405080"/>
          </a:xfrm>
        </p:spPr>
        <p:txBody>
          <a:bodyPr>
            <a:normAutofit fontScale="90000"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Multi-class Object Detection From Intersection Surveillance Camera </a:t>
            </a:r>
            <a:r>
              <a:rPr lang="en-US" sz="5400" dirty="0">
                <a:solidFill>
                  <a:schemeClr val="bg1"/>
                </a:solidFill>
                <a:latin typeface="Trebuchet MS" panose="020B0603020202020204" pitchFamily="34" charset="0"/>
              </a:rPr>
              <a:t>U</a:t>
            </a:r>
            <a:r>
              <a:rPr lang="en-US" sz="54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sing RDFCN</a:t>
            </a:r>
            <a:endParaRPr lang="en-US" sz="5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7B83F8A-D92B-447F-B20F-F9197976B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39992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Team 6, Team 7</a:t>
            </a:r>
            <a:endParaRPr lang="en-US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Iowa State University</a:t>
            </a:r>
            <a:endParaRPr lang="en-US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A122C59-8DF0-40C5-929A-75DDC4FA4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70BF-6689-495B-B802-60FC81542534}" type="datetime1">
              <a:rPr lang="en-US" smtClean="0"/>
              <a:t>8/5/17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2F66C67-5CA1-4D63-9E4A-BEE3E465A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NVIDIA AI CITY CHALLENGE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71C7CC3-2B82-4AE6-918A-C62EB25F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701D-C8A7-4C3A-B31E-44FD406416A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77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8C2E2F-BEC7-4473-9597-EE8B5363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Approach – RDFCN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A7EB412-35D8-4AF4-9475-77CADE691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A6F03-6E94-46DE-AD5A-058207012285}" type="datetime1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09E583-FE21-4538-899C-1D08CD8C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NVIDIA AI CITY CHALLENGE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0EAFF31-BBB2-4BB9-9EC8-CEEB8B67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701D-C8A7-4C3A-B31E-44FD406416AD}" type="slidenum">
              <a:rPr lang="en-US" smtClean="0"/>
              <a:t>10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569250" y="1470465"/>
            <a:ext cx="7430538" cy="4401164"/>
            <a:chOff x="1569250" y="1470465"/>
            <a:chExt cx="7430538" cy="4401164"/>
          </a:xfrm>
        </p:grpSpPr>
        <p:pic>
          <p:nvPicPr>
            <p:cNvPr id="21" name="Picture 20" descr="Screen Clippi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250" y="1470465"/>
              <a:ext cx="5915851" cy="4401164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2529191" y="3039232"/>
              <a:ext cx="161916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Resnet-101</a:t>
              </a:r>
              <a:endParaRPr lang="en-US" sz="3600" b="1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461032" y="3889353"/>
              <a:ext cx="129388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eformable</a:t>
              </a:r>
              <a:endParaRPr lang="en-US" sz="28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485100" y="1470465"/>
              <a:ext cx="1514688" cy="4401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198718" y="5381687"/>
              <a:ext cx="180107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Output layer</a:t>
              </a:r>
              <a:endParaRPr lang="en-US" sz="3600" b="1" dirty="0"/>
            </a:p>
          </p:txBody>
        </p:sp>
        <p:sp>
          <p:nvSpPr>
            <p:cNvPr id="26" name="Parallelogram 25"/>
            <p:cNvSpPr/>
            <p:nvPr/>
          </p:nvSpPr>
          <p:spPr>
            <a:xfrm rot="20895310">
              <a:off x="7581956" y="4141694"/>
              <a:ext cx="770965" cy="103094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913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8C2E2F-BEC7-4473-9597-EE8B5363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Approach – Transfer Learning with RDFCN 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A7EB412-35D8-4AF4-9475-77CADE691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A6F03-6E94-46DE-AD5A-058207012285}" type="datetime1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09E583-FE21-4538-899C-1D08CD8C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NVIDIA AI CITY CHALLENGE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0EAFF31-BBB2-4BB9-9EC8-CEEB8B67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701D-C8A7-4C3A-B31E-44FD406416AD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482728" y="1690688"/>
            <a:ext cx="7430538" cy="4401164"/>
            <a:chOff x="1569250" y="1470465"/>
            <a:chExt cx="7430538" cy="4401164"/>
          </a:xfrm>
        </p:grpSpPr>
        <p:pic>
          <p:nvPicPr>
            <p:cNvPr id="21" name="Picture 20" descr="Screen Clippi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250" y="1470465"/>
              <a:ext cx="5915851" cy="4401164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2272637" y="2763126"/>
              <a:ext cx="1821076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Resnet-101</a:t>
              </a:r>
            </a:p>
            <a:p>
              <a:r>
                <a:rPr lang="en-US" sz="2400" b="1" dirty="0" smtClean="0"/>
                <a:t>(pre-trained)</a:t>
              </a:r>
              <a:endParaRPr lang="en-US" sz="3600" b="1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461032" y="3889353"/>
              <a:ext cx="129388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eformable</a:t>
              </a:r>
              <a:endParaRPr lang="en-US" sz="28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485100" y="1470465"/>
              <a:ext cx="1514688" cy="4401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198718" y="5381687"/>
              <a:ext cx="180107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Output layer</a:t>
              </a:r>
              <a:endParaRPr lang="en-US" sz="3600" b="1" dirty="0"/>
            </a:p>
          </p:txBody>
        </p:sp>
        <p:sp>
          <p:nvSpPr>
            <p:cNvPr id="26" name="Parallelogram 25"/>
            <p:cNvSpPr/>
            <p:nvPr/>
          </p:nvSpPr>
          <p:spPr>
            <a:xfrm rot="20895310">
              <a:off x="7581956" y="4141694"/>
              <a:ext cx="770965" cy="103094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8149267" y="1690688"/>
            <a:ext cx="366586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Train from scratch</a:t>
            </a:r>
          </a:p>
          <a:p>
            <a:pPr marL="342900" indent="-342900"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Pre-train mode on UADETRAC, Fine-tune both RPN and RFCN</a:t>
            </a:r>
          </a:p>
          <a:p>
            <a:pPr marL="342900" indent="-342900"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Pre-train model on UADETRAC, Fine-tune only RFCN</a:t>
            </a:r>
          </a:p>
          <a:p>
            <a:pPr marL="342900" indent="-342900"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Pre-train model on </a:t>
            </a:r>
            <a:r>
              <a:rPr lang="en-US" dirty="0" smtClean="0">
                <a:solidFill>
                  <a:schemeClr val="bg1"/>
                </a:solidFill>
              </a:rPr>
              <a:t>COCO, </a:t>
            </a:r>
            <a:r>
              <a:rPr lang="en-US" dirty="0">
                <a:solidFill>
                  <a:schemeClr val="bg1"/>
                </a:solidFill>
              </a:rPr>
              <a:t>Fine-tune both RPN and </a:t>
            </a:r>
            <a:r>
              <a:rPr lang="en-US" dirty="0" smtClean="0">
                <a:solidFill>
                  <a:schemeClr val="bg1"/>
                </a:solidFill>
              </a:rPr>
              <a:t>RFCN</a:t>
            </a:r>
          </a:p>
          <a:p>
            <a:pPr marL="342900" indent="-342900">
              <a:buAutoNum type="arabicPeriod"/>
            </a:pPr>
            <a:endParaRPr lang="en-US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Pre-train model on </a:t>
            </a:r>
            <a:r>
              <a:rPr lang="en-US" dirty="0" smtClean="0">
                <a:solidFill>
                  <a:schemeClr val="bg1"/>
                </a:solidFill>
              </a:rPr>
              <a:t>COCO, </a:t>
            </a:r>
            <a:r>
              <a:rPr lang="en-US" dirty="0">
                <a:solidFill>
                  <a:schemeClr val="bg1"/>
                </a:solidFill>
              </a:rPr>
              <a:t>Fine-tune </a:t>
            </a:r>
            <a:r>
              <a:rPr lang="en-US" dirty="0" smtClean="0">
                <a:solidFill>
                  <a:schemeClr val="bg1"/>
                </a:solidFill>
              </a:rPr>
              <a:t>only RFCN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86114" y="1741107"/>
            <a:ext cx="5239074" cy="2224637"/>
          </a:xfrm>
          <a:prstGeom prst="rect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6119" y="3965744"/>
            <a:ext cx="3303081" cy="2049185"/>
          </a:xfrm>
          <a:prstGeom prst="rect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6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8C2E2F-BEC7-4473-9597-EE8B5363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Results </a:t>
            </a:r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– Tested on selected 200 images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3E6E4DE-3C8C-48FE-A99D-FBE3F32E2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99D2-3BA8-49BD-8001-FC41EAC1D83C}" type="datetime1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28E5EE-61AE-4762-BC72-0A35E3782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NVIDIA AI CITY CHALLENGE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4515312-74A7-4105-B9C2-67B92C065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701D-C8A7-4C3A-B31E-44FD406416AD}" type="slidenum">
              <a:rPr lang="en-US" smtClean="0"/>
              <a:t>12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199" y="1434143"/>
            <a:ext cx="9564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Trained on ~59,000 images in </a:t>
            </a:r>
            <a:r>
              <a:rPr lang="en-US" dirty="0" err="1" smtClean="0">
                <a:solidFill>
                  <a:schemeClr val="bg1"/>
                </a:solidFill>
              </a:rPr>
              <a:t>train.txt</a:t>
            </a:r>
            <a:r>
              <a:rPr lang="en-US" dirty="0" smtClean="0">
                <a:solidFill>
                  <a:schemeClr val="bg1"/>
                </a:solidFill>
              </a:rPr>
              <a:t> of aic1080 (detect 11 classes except traffic signals)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Tested on 200 images pre-reserved from </a:t>
            </a:r>
            <a:r>
              <a:rPr lang="en-US" dirty="0" err="1" smtClean="0">
                <a:solidFill>
                  <a:schemeClr val="bg1"/>
                </a:solidFill>
              </a:rPr>
              <a:t>train.txt</a:t>
            </a:r>
            <a:r>
              <a:rPr lang="en-US" dirty="0" smtClean="0">
                <a:solidFill>
                  <a:schemeClr val="bg1"/>
                </a:solidFill>
              </a:rPr>
              <a:t> of aic1080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199" y="2080474"/>
            <a:ext cx="10147854" cy="4641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6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9" r="8589" b="1161"/>
          <a:stretch/>
        </p:blipFill>
        <p:spPr bwMode="auto">
          <a:xfrm>
            <a:off x="838198" y="2080474"/>
            <a:ext cx="10021646" cy="47775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0852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8C2E2F-BEC7-4473-9597-EE8B5363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Demo </a:t>
            </a:r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– Annotation vs Detection 1/10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806D187-0B83-43CC-BE80-BE2B4E2DC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48B60-3413-4024-B30A-ABDE058AB780}" type="datetime1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E90308-E3B9-4EB7-B106-24B2900B9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NVIDIA AI CITY CHALLENGE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1A87D71-3C9F-4BB5-8AC7-B55CB939E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701D-C8A7-4C3A-B31E-44FD406416AD}" type="slidenum">
              <a:rPr lang="en-US" smtClean="0"/>
              <a:t>13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21" y="2522538"/>
            <a:ext cx="11379202" cy="3200400"/>
          </a:xfrm>
        </p:spPr>
      </p:pic>
      <p:sp>
        <p:nvSpPr>
          <p:cNvPr id="8" name="Rectangle 7"/>
          <p:cNvSpPr/>
          <p:nvPr/>
        </p:nvSpPr>
        <p:spPr>
          <a:xfrm>
            <a:off x="4266075" y="1845003"/>
            <a:ext cx="35982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Detect far away objects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20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8C2E2F-BEC7-4473-9597-EE8B5363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Demo </a:t>
            </a:r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– Annotation vs Detection 2/10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806D187-0B83-43CC-BE80-BE2B4E2DC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48B60-3413-4024-B30A-ABDE058AB780}" type="datetime1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E90308-E3B9-4EB7-B106-24B2900B9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NVIDIA AI CITY CHALLENGE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1A87D71-3C9F-4BB5-8AC7-B55CB939E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701D-C8A7-4C3A-B31E-44FD406416AD}" type="slidenum">
              <a:rPr lang="en-US" smtClean="0"/>
              <a:t>14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35" y="2544053"/>
            <a:ext cx="11379202" cy="3200400"/>
          </a:xfrm>
        </p:spPr>
      </p:pic>
      <p:sp>
        <p:nvSpPr>
          <p:cNvPr id="9" name="Rectangle 8"/>
          <p:cNvSpPr/>
          <p:nvPr/>
        </p:nvSpPr>
        <p:spPr>
          <a:xfrm>
            <a:off x="4266075" y="1845003"/>
            <a:ext cx="35982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Detect far away objects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04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8C2E2F-BEC7-4473-9597-EE8B5363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Demo </a:t>
            </a:r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– Annotation vs Detection 3/10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806D187-0B83-43CC-BE80-BE2B4E2DC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48B60-3413-4024-B30A-ABDE058AB780}" type="datetime1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E90308-E3B9-4EB7-B106-24B2900B9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NVIDIA AI CITY CHALLENGE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1A87D71-3C9F-4BB5-8AC7-B55CB939E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701D-C8A7-4C3A-B31E-44FD406416AD}" type="slidenum">
              <a:rPr lang="en-US" smtClean="0"/>
              <a:t>15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649" y="2522538"/>
            <a:ext cx="11379202" cy="3200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66075" y="1845003"/>
            <a:ext cx="41008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Detect far away pedestrian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266075" y="2368223"/>
            <a:ext cx="3016854" cy="1063466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282927" y="2368223"/>
            <a:ext cx="2485017" cy="1084982"/>
          </a:xfrm>
          <a:prstGeom prst="straightConnector1">
            <a:avLst/>
          </a:prstGeom>
          <a:ln w="38100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88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8C2E2F-BEC7-4473-9597-EE8B5363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Demo </a:t>
            </a:r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– Annotation vs Detection 4/10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22" y="2533296"/>
            <a:ext cx="11379202" cy="3200400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806D187-0B83-43CC-BE80-BE2B4E2DC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48B60-3413-4024-B30A-ABDE058AB780}" type="datetime1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E90308-E3B9-4EB7-B106-24B2900B9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NVIDIA AI CITY CHALLENGE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1A87D71-3C9F-4BB5-8AC7-B55CB939E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701D-C8A7-4C3A-B31E-44FD406416AD}" type="slidenum">
              <a:rPr lang="en-US" smtClean="0"/>
              <a:t>16</a:t>
            </a:fld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731981" y="2420471"/>
            <a:ext cx="4206241" cy="1387736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938221" y="2420471"/>
            <a:ext cx="925158" cy="1538343"/>
          </a:xfrm>
          <a:prstGeom prst="straightConnector1">
            <a:avLst/>
          </a:prstGeom>
          <a:ln w="38100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330159" y="1850381"/>
            <a:ext cx="5731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Detect missing cars </a:t>
            </a:r>
            <a:r>
              <a:rPr lang="en-US" sz="2800" smtClean="0">
                <a:solidFill>
                  <a:schemeClr val="bg1"/>
                </a:solidFill>
              </a:rPr>
              <a:t>in the </a:t>
            </a:r>
            <a:r>
              <a:rPr lang="en-US" sz="2800" dirty="0" smtClean="0">
                <a:solidFill>
                  <a:schemeClr val="bg1"/>
                </a:solidFill>
              </a:rPr>
              <a:t>annotations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52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8C2E2F-BEC7-4473-9597-EE8B5363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Demo </a:t>
            </a:r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– Annotation vs Detection 5/10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806D187-0B83-43CC-BE80-BE2B4E2DC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48B60-3413-4024-B30A-ABDE058AB780}" type="datetime1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E90308-E3B9-4EB7-B106-24B2900B9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NVIDIA AI CITY CHALLENGE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1A87D71-3C9F-4BB5-8AC7-B55CB939E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701D-C8A7-4C3A-B31E-44FD406416AD}" type="slidenum">
              <a:rPr lang="en-US" smtClean="0"/>
              <a:t>17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47" y="2522538"/>
            <a:ext cx="11379202" cy="3200400"/>
          </a:xfrm>
        </p:spPr>
      </p:pic>
      <p:sp>
        <p:nvSpPr>
          <p:cNvPr id="8" name="Rectangle 7"/>
          <p:cNvSpPr/>
          <p:nvPr/>
        </p:nvSpPr>
        <p:spPr>
          <a:xfrm>
            <a:off x="4177931" y="1846218"/>
            <a:ext cx="3552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schemeClr val="bg1"/>
                </a:solidFill>
              </a:rPr>
              <a:t>D</a:t>
            </a:r>
            <a:r>
              <a:rPr lang="en-US" sz="2800" smtClean="0">
                <a:solidFill>
                  <a:schemeClr val="bg1"/>
                </a:solidFill>
              </a:rPr>
              <a:t>etect group of people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927002" y="2420471"/>
            <a:ext cx="1011221" cy="1398494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938221" y="2420471"/>
            <a:ext cx="4410635" cy="1398494"/>
          </a:xfrm>
          <a:prstGeom prst="straightConnector1">
            <a:avLst/>
          </a:prstGeom>
          <a:ln w="38100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95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8C2E2F-BEC7-4473-9597-EE8B5363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Demo </a:t>
            </a:r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– Annotation vs Detection 6/10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806D187-0B83-43CC-BE80-BE2B4E2DC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48B60-3413-4024-B30A-ABDE058AB780}" type="datetime1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E90308-E3B9-4EB7-B106-24B2900B9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NVIDIA AI CITY CHALLENGE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1A87D71-3C9F-4BB5-8AC7-B55CB939E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701D-C8A7-4C3A-B31E-44FD406416AD}" type="slidenum">
              <a:rPr lang="en-US" smtClean="0"/>
              <a:t>18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07" y="2522538"/>
            <a:ext cx="11379202" cy="3200400"/>
          </a:xfrm>
        </p:spPr>
      </p:pic>
      <p:sp>
        <p:nvSpPr>
          <p:cNvPr id="9" name="Rectangle 8"/>
          <p:cNvSpPr/>
          <p:nvPr/>
        </p:nvSpPr>
        <p:spPr>
          <a:xfrm>
            <a:off x="4177931" y="1846218"/>
            <a:ext cx="3440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Confused Car and SUV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581374" y="2420471"/>
            <a:ext cx="4356850" cy="223759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38221" y="2420471"/>
            <a:ext cx="946673" cy="2237590"/>
          </a:xfrm>
          <a:prstGeom prst="straightConnector1">
            <a:avLst/>
          </a:prstGeom>
          <a:ln w="38100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43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8C2E2F-BEC7-4473-9597-EE8B5363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Demo </a:t>
            </a:r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– Annotation vs Detection 7/10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806D187-0B83-43CC-BE80-BE2B4E2DC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48B60-3413-4024-B30A-ABDE058AB780}" type="datetime1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E90308-E3B9-4EB7-B106-24B2900B9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NVIDIA AI CITY CHALLENGE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1A87D71-3C9F-4BB5-8AC7-B55CB939E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701D-C8A7-4C3A-B31E-44FD406416AD}" type="slidenum">
              <a:rPr lang="en-US" smtClean="0"/>
              <a:t>19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79" y="2522538"/>
            <a:ext cx="11379202" cy="3200400"/>
          </a:xfrm>
        </p:spPr>
      </p:pic>
      <p:sp>
        <p:nvSpPr>
          <p:cNvPr id="8" name="Rectangle 7"/>
          <p:cNvSpPr/>
          <p:nvPr/>
        </p:nvSpPr>
        <p:spPr>
          <a:xfrm>
            <a:off x="4266075" y="1845003"/>
            <a:ext cx="35982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Detect far away objects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84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8C2E2F-BEC7-4473-9597-EE8B53631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163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Introduction – Challenge Track 1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A7EB412-35D8-4AF4-9475-77CADE691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A6F03-6E94-46DE-AD5A-058207012285}" type="datetime1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09E583-FE21-4538-899C-1D08CD8C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NVIDIA AI CITY CHALLENGE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0EAFF31-BBB2-4BB9-9EC8-CEEB8B67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701D-C8A7-4C3A-B31E-44FD406416AD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3180" y="1923987"/>
            <a:ext cx="758022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Transportation 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can benefit from data captured by surveillance 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cameras</a:t>
            </a:r>
            <a:endParaRPr 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Challenge Task: Detect and classify object from intersection </a:t>
            </a:r>
            <a:r>
              <a:rPr lang="en-US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cameras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14 classes: </a:t>
            </a:r>
            <a:r>
              <a:rPr lang="en-US" sz="2400" dirty="0">
                <a:solidFill>
                  <a:schemeClr val="bg1"/>
                </a:solidFill>
              </a:rPr>
              <a:t>[Car, SUV, </a:t>
            </a:r>
            <a:r>
              <a:rPr lang="en-US" sz="2400" dirty="0" err="1">
                <a:solidFill>
                  <a:schemeClr val="bg1"/>
                </a:solidFill>
              </a:rPr>
              <a:t>SmallTruck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MediumTruck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LargeTruck</a:t>
            </a:r>
            <a:r>
              <a:rPr lang="en-US" sz="2400" dirty="0">
                <a:solidFill>
                  <a:schemeClr val="bg1"/>
                </a:solidFill>
              </a:rPr>
              <a:t>, Pedestrian, Bus</a:t>
            </a:r>
            <a:r>
              <a:rPr lang="en-US" sz="2400" dirty="0" smtClean="0">
                <a:solidFill>
                  <a:schemeClr val="bg1"/>
                </a:solidFill>
              </a:rPr>
              <a:t>,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Van,GroupOfPeople</a:t>
            </a:r>
            <a:r>
              <a:rPr lang="en-US" sz="2400" dirty="0">
                <a:solidFill>
                  <a:schemeClr val="bg1"/>
                </a:solidFill>
              </a:rPr>
              <a:t>, Bicycle, Motorcycle</a:t>
            </a:r>
            <a:r>
              <a:rPr lang="en-US" sz="2400" dirty="0" smtClean="0">
                <a:solidFill>
                  <a:schemeClr val="bg1"/>
                </a:solidFill>
              </a:rPr>
              <a:t>,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TrafficSignal</a:t>
            </a:r>
            <a:r>
              <a:rPr lang="en-US" sz="2400" dirty="0">
                <a:solidFill>
                  <a:schemeClr val="bg1"/>
                </a:solidFill>
              </a:rPr>
              <a:t>-Green, </a:t>
            </a:r>
            <a:r>
              <a:rPr lang="en-US" sz="2400" dirty="0" err="1">
                <a:solidFill>
                  <a:schemeClr val="bg1"/>
                </a:solidFill>
              </a:rPr>
              <a:t>TrafficSignal</a:t>
            </a:r>
            <a:r>
              <a:rPr lang="en-US" sz="2400" dirty="0">
                <a:solidFill>
                  <a:schemeClr val="bg1"/>
                </a:solidFill>
              </a:rPr>
              <a:t>-Yellow, </a:t>
            </a:r>
            <a:r>
              <a:rPr lang="en-US" sz="2400" dirty="0" err="1">
                <a:solidFill>
                  <a:schemeClr val="bg1"/>
                </a:solidFill>
              </a:rPr>
              <a:t>TrafficSignal</a:t>
            </a:r>
            <a:r>
              <a:rPr lang="en-US" sz="2400" dirty="0">
                <a:solidFill>
                  <a:schemeClr val="bg1"/>
                </a:solidFill>
              </a:rPr>
              <a:t>-Red</a:t>
            </a:r>
            <a:r>
              <a:rPr lang="en-US" sz="2400" dirty="0" smtClean="0">
                <a:solidFill>
                  <a:schemeClr val="bg1"/>
                </a:solidFill>
              </a:rPr>
              <a:t>]</a:t>
            </a:r>
            <a:endParaRPr lang="en-US" sz="240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0" name="Picture 2" descr="Image result for intersection came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67" y="2060737"/>
            <a:ext cx="3044833" cy="197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intersection came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67" y="4152582"/>
            <a:ext cx="3198252" cy="192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81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8C2E2F-BEC7-4473-9597-EE8B5363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Demo </a:t>
            </a:r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– Annotation vs Detection 8/10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806D187-0B83-43CC-BE80-BE2B4E2DC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48B60-3413-4024-B30A-ABDE058AB780}" type="datetime1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E90308-E3B9-4EB7-B106-24B2900B9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NVIDIA AI CITY CHALLENGE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1A87D71-3C9F-4BB5-8AC7-B55CB939E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701D-C8A7-4C3A-B31E-44FD406416AD}" type="slidenum">
              <a:rPr lang="en-US" smtClean="0"/>
              <a:t>20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89" y="2522538"/>
            <a:ext cx="11379202" cy="3200400"/>
          </a:xfrm>
        </p:spPr>
      </p:pic>
      <p:sp>
        <p:nvSpPr>
          <p:cNvPr id="8" name="Rectangle 7"/>
          <p:cNvSpPr/>
          <p:nvPr/>
        </p:nvSpPr>
        <p:spPr>
          <a:xfrm>
            <a:off x="4266075" y="1845003"/>
            <a:ext cx="32144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Detect occluded cars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570616" y="2420471"/>
            <a:ext cx="4367608" cy="2000922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938221" y="2420471"/>
            <a:ext cx="1054250" cy="1925618"/>
          </a:xfrm>
          <a:prstGeom prst="straightConnector1">
            <a:avLst/>
          </a:prstGeom>
          <a:ln w="38100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69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8C2E2F-BEC7-4473-9597-EE8B5363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Demo </a:t>
            </a:r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– Annotation vs Detection 9/10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806D187-0B83-43CC-BE80-BE2B4E2DC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48B60-3413-4024-B30A-ABDE058AB780}" type="datetime1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E90308-E3B9-4EB7-B106-24B2900B9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NVIDIA AI CITY CHALLENGE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1A87D71-3C9F-4BB5-8AC7-B55CB939E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701D-C8A7-4C3A-B31E-44FD406416AD}" type="slidenum">
              <a:rPr lang="en-US" smtClean="0"/>
              <a:t>21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49" y="2533295"/>
            <a:ext cx="11379202" cy="3200400"/>
          </a:xfrm>
        </p:spPr>
      </p:pic>
      <p:sp>
        <p:nvSpPr>
          <p:cNvPr id="9" name="Rectangle 8"/>
          <p:cNvSpPr/>
          <p:nvPr/>
        </p:nvSpPr>
        <p:spPr>
          <a:xfrm>
            <a:off x="3330159" y="1850381"/>
            <a:ext cx="5731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Detect missing cars </a:t>
            </a:r>
            <a:r>
              <a:rPr lang="en-US" sz="2800" smtClean="0">
                <a:solidFill>
                  <a:schemeClr val="bg1"/>
                </a:solidFill>
              </a:rPr>
              <a:t>in the </a:t>
            </a:r>
            <a:r>
              <a:rPr lang="en-US" sz="2800" dirty="0" smtClean="0">
                <a:solidFill>
                  <a:schemeClr val="bg1"/>
                </a:solidFill>
              </a:rPr>
              <a:t>annotations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38200" y="2373601"/>
            <a:ext cx="4099560" cy="756874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937760" y="2373601"/>
            <a:ext cx="1170490" cy="756874"/>
          </a:xfrm>
          <a:prstGeom prst="straightConnector1">
            <a:avLst/>
          </a:prstGeom>
          <a:ln w="19050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204856" y="2373601"/>
            <a:ext cx="3732904" cy="907481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937760" y="2373601"/>
            <a:ext cx="1850315" cy="842607"/>
          </a:xfrm>
          <a:prstGeom prst="straightConnector1">
            <a:avLst/>
          </a:prstGeom>
          <a:ln w="19050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614108" y="2373601"/>
            <a:ext cx="2323652" cy="1036573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937760" y="2373601"/>
            <a:ext cx="3291840" cy="1036573"/>
          </a:xfrm>
          <a:prstGeom prst="straightConnector1">
            <a:avLst/>
          </a:prstGeom>
          <a:ln w="19050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03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8C2E2F-BEC7-4473-9597-EE8B5363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Demo </a:t>
            </a:r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– Annotation vs Detection 10/10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806D187-0B83-43CC-BE80-BE2B4E2DC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48B60-3413-4024-B30A-ABDE058AB780}" type="datetime1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E90308-E3B9-4EB7-B106-24B2900B9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NVIDIA AI CITY CHALLENGE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1A87D71-3C9F-4BB5-8AC7-B55CB939E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701D-C8A7-4C3A-B31E-44FD406416AD}" type="slidenum">
              <a:rPr lang="en-US" smtClean="0"/>
              <a:t>22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52" y="2565568"/>
            <a:ext cx="11379202" cy="3200400"/>
          </a:xfrm>
        </p:spPr>
      </p:pic>
      <p:sp>
        <p:nvSpPr>
          <p:cNvPr id="9" name="Rectangle 8"/>
          <p:cNvSpPr/>
          <p:nvPr/>
        </p:nvSpPr>
        <p:spPr>
          <a:xfrm>
            <a:off x="3330159" y="1850381"/>
            <a:ext cx="57316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Detect missing cars </a:t>
            </a:r>
            <a:r>
              <a:rPr lang="en-US" sz="2800" smtClean="0">
                <a:solidFill>
                  <a:schemeClr val="bg1"/>
                </a:solidFill>
              </a:rPr>
              <a:t>in the </a:t>
            </a:r>
            <a:r>
              <a:rPr lang="en-US" sz="2800" dirty="0" smtClean="0">
                <a:solidFill>
                  <a:schemeClr val="bg1"/>
                </a:solidFill>
              </a:rPr>
              <a:t>annotations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42278" y="2373601"/>
            <a:ext cx="4195483" cy="1079604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937760" y="2373601"/>
            <a:ext cx="1151068" cy="1036573"/>
          </a:xfrm>
          <a:prstGeom prst="straightConnector1">
            <a:avLst/>
          </a:prstGeom>
          <a:ln w="19050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937760" y="2373601"/>
            <a:ext cx="1151068" cy="1488394"/>
          </a:xfrm>
          <a:prstGeom prst="straightConnector1">
            <a:avLst/>
          </a:prstGeom>
          <a:ln w="19050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66974" y="2373601"/>
            <a:ext cx="4270786" cy="1488394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07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8C2E2F-BEC7-4473-9597-EE8B5363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Final Submission – </a:t>
            </a:r>
            <a:r>
              <a:rPr lang="en-US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mAP</a:t>
            </a:r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=37%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806D187-0B83-43CC-BE80-BE2B4E2DC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48B60-3413-4024-B30A-ABDE058AB780}" type="datetime1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E90308-E3B9-4EB7-B106-24B2900B9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NVIDIA AI CITY CHALLENGE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1A87D71-3C9F-4BB5-8AC7-B55CB939E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701D-C8A7-4C3A-B31E-44FD406416AD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53" y="1431235"/>
            <a:ext cx="10988493" cy="46836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32184" y="3087757"/>
            <a:ext cx="10752046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54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806D187-0B83-43CC-BE80-BE2B4E2DC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48B60-3413-4024-B30A-ABDE058AB780}" type="datetime1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E90308-E3B9-4EB7-B106-24B2900B9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NVIDIA AI CITY CHALLENGE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1A87D71-3C9F-4BB5-8AC7-B55CB939E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701D-C8A7-4C3A-B31E-44FD406416AD}" type="slidenum">
              <a:rPr lang="en-US" smtClean="0"/>
              <a:t>24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="" xmlns:a16="http://schemas.microsoft.com/office/drawing/2014/main" id="{208C2E2F-BEC7-4473-9597-EE8B53631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470" y="2803526"/>
            <a:ext cx="10515600" cy="1325563"/>
          </a:xfrm>
        </p:spPr>
        <p:txBody>
          <a:bodyPr/>
          <a:lstStyle/>
          <a:p>
            <a:pPr algn="ctr"/>
            <a:r>
              <a:rPr lang="en-US" smtClean="0">
                <a:solidFill>
                  <a:schemeClr val="bg1"/>
                </a:solidFill>
                <a:latin typeface="Trebuchet MS" panose="020B0603020202020204" pitchFamily="34" charset="0"/>
              </a:rPr>
              <a:t>THANK YOU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6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8C2E2F-BEC7-4473-9597-EE8B5363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Approach - RDFCN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6038882-2E9C-4CEB-95D4-12F105D98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RDFCN - Region-based Deformable Fully Convolutional Networks </a:t>
            </a:r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(</a:t>
            </a:r>
            <a:r>
              <a:rPr lang="en-US" i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MSRA </a:t>
            </a:r>
            <a:r>
              <a:rPr lang="en-US" i="1" dirty="0">
                <a:solidFill>
                  <a:schemeClr val="bg1"/>
                </a:solidFill>
                <a:latin typeface="Trebuchet MS" panose="020B0603020202020204" pitchFamily="34" charset="0"/>
              </a:rPr>
              <a:t>2017.06</a:t>
            </a:r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) </a:t>
            </a:r>
          </a:p>
          <a:p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742950" lvl="1" indent="-285750"/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R-FCN (Region-based Fully Convolutional Networks) </a:t>
            </a:r>
          </a:p>
          <a:p>
            <a:pPr marL="1200150" lvl="2" indent="-285750"/>
            <a:r>
              <a:rPr lang="en-US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Key idea: shared convolution</a:t>
            </a:r>
          </a:p>
          <a:p>
            <a:pPr marL="1200150" lvl="2" indent="-285750"/>
            <a:r>
              <a:rPr lang="en-US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Benefit: faster 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inference speed</a:t>
            </a:r>
          </a:p>
          <a:p>
            <a:pPr marL="1200150" lvl="2" indent="-285750"/>
            <a:endParaRPr 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742950" lvl="1" indent="-285750"/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Deformable </a:t>
            </a:r>
            <a:r>
              <a:rPr lang="en-US" sz="2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ConvNets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(Deformable Convolutional Networks)</a:t>
            </a:r>
          </a:p>
          <a:p>
            <a:pPr lvl="2" indent="-285750"/>
            <a:r>
              <a:rPr lang="en-US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Key idea: adaptive convolutional filters</a:t>
            </a:r>
          </a:p>
          <a:p>
            <a:pPr lvl="2" indent="-285750"/>
            <a:r>
              <a:rPr lang="en-US" sz="2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Benefit: higher 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detection accuracy</a:t>
            </a:r>
          </a:p>
          <a:p>
            <a:pPr lvl="2" indent="-285750"/>
            <a:endParaRPr lang="en-US" sz="28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A7EB412-35D8-4AF4-9475-77CADE691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A6F03-6E94-46DE-AD5A-058207012285}" type="datetime1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09E583-FE21-4538-899C-1D08CD8C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NVIDIA AI CITY CHALLENGE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0EAFF31-BBB2-4BB9-9EC8-CEEB8B67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701D-C8A7-4C3A-B31E-44FD406416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8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8C2E2F-BEC7-4473-9597-EE8B5363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Approach – Shared </a:t>
            </a:r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C</a:t>
            </a:r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onvolution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A7EB412-35D8-4AF4-9475-77CADE691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A6F03-6E94-46DE-AD5A-058207012285}" type="datetime1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09E583-FE21-4538-899C-1D08CD8C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NVIDIA AI CITY CHALLENGE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0EAFF31-BBB2-4BB9-9EC8-CEEB8B67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701D-C8A7-4C3A-B31E-44FD406416AD}" type="slidenum">
              <a:rPr lang="en-US" smtClean="0"/>
              <a:t>4</a:t>
            </a:fld>
            <a:endParaRPr lang="en-US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75" y="1288473"/>
            <a:ext cx="6381073" cy="4753553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48" y="1333279"/>
            <a:ext cx="5485055" cy="466393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273115" y="5922189"/>
            <a:ext cx="3486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smtClean="0">
                <a:solidFill>
                  <a:schemeClr val="bg1"/>
                </a:solidFill>
                <a:latin typeface="Calibri" charset="0"/>
              </a:rPr>
              <a:t>By </a:t>
            </a:r>
            <a:r>
              <a:rPr lang="en-US" sz="1200" i="1" dirty="0" err="1" smtClean="0">
                <a:solidFill>
                  <a:schemeClr val="bg1"/>
                </a:solidFill>
                <a:latin typeface="Calibri" charset="0"/>
              </a:rPr>
              <a:t>Shaoqing</a:t>
            </a:r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 Ren, </a:t>
            </a:r>
            <a:r>
              <a:rPr lang="en-US" sz="1200" i="1" dirty="0" err="1">
                <a:solidFill>
                  <a:schemeClr val="bg1"/>
                </a:solidFill>
                <a:latin typeface="Calibri" charset="0"/>
              </a:rPr>
              <a:t>Kaiming</a:t>
            </a:r>
            <a:r>
              <a:rPr lang="en-US" sz="1200" i="1" dirty="0">
                <a:solidFill>
                  <a:schemeClr val="bg1"/>
                </a:solidFill>
                <a:latin typeface="Calibri" charset="0"/>
              </a:rPr>
              <a:t> </a:t>
            </a:r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He, </a:t>
            </a:r>
            <a:r>
              <a:rPr lang="en-US" sz="1200" i="1" dirty="0">
                <a:solidFill>
                  <a:schemeClr val="bg1"/>
                </a:solidFill>
                <a:latin typeface="Calibri" charset="0"/>
              </a:rPr>
              <a:t>Ross </a:t>
            </a:r>
            <a:r>
              <a:rPr lang="en-US" sz="1200" i="1" dirty="0" err="1" smtClean="0">
                <a:solidFill>
                  <a:schemeClr val="bg1"/>
                </a:solidFill>
                <a:latin typeface="Calibri" charset="0"/>
              </a:rPr>
              <a:t>Girshick</a:t>
            </a:r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, </a:t>
            </a:r>
            <a:r>
              <a:rPr lang="en-US" sz="1200" i="1" dirty="0">
                <a:solidFill>
                  <a:schemeClr val="bg1"/>
                </a:solidFill>
                <a:latin typeface="Calibri" charset="0"/>
              </a:rPr>
              <a:t>Jian Sun </a:t>
            </a:r>
            <a:endParaRPr lang="en-US" sz="1200" i="1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37941" y="6015882"/>
            <a:ext cx="3486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smtClean="0">
                <a:solidFill>
                  <a:schemeClr val="bg1"/>
                </a:solidFill>
                <a:latin typeface="Calibri" charset="0"/>
              </a:rPr>
              <a:t>By </a:t>
            </a:r>
            <a:r>
              <a:rPr lang="en-US" sz="1200" i="1" dirty="0" err="1" smtClean="0">
                <a:solidFill>
                  <a:schemeClr val="bg1"/>
                </a:solidFill>
                <a:latin typeface="Calibri" charset="0"/>
              </a:rPr>
              <a:t>Shaoqing</a:t>
            </a:r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 Ren, </a:t>
            </a:r>
            <a:r>
              <a:rPr lang="en-US" sz="1200" i="1" dirty="0" err="1">
                <a:solidFill>
                  <a:schemeClr val="bg1"/>
                </a:solidFill>
                <a:latin typeface="Calibri" charset="0"/>
              </a:rPr>
              <a:t>Kaiming</a:t>
            </a:r>
            <a:r>
              <a:rPr lang="en-US" sz="1200" i="1" dirty="0">
                <a:solidFill>
                  <a:schemeClr val="bg1"/>
                </a:solidFill>
                <a:latin typeface="Calibri" charset="0"/>
              </a:rPr>
              <a:t> </a:t>
            </a:r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He, </a:t>
            </a:r>
            <a:r>
              <a:rPr lang="en-US" sz="1200" i="1" dirty="0">
                <a:solidFill>
                  <a:schemeClr val="bg1"/>
                </a:solidFill>
                <a:latin typeface="Calibri" charset="0"/>
              </a:rPr>
              <a:t>Ross </a:t>
            </a:r>
            <a:r>
              <a:rPr lang="en-US" sz="1200" i="1" dirty="0" err="1" smtClean="0">
                <a:solidFill>
                  <a:schemeClr val="bg1"/>
                </a:solidFill>
                <a:latin typeface="Calibri" charset="0"/>
              </a:rPr>
              <a:t>Girshick</a:t>
            </a:r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, </a:t>
            </a:r>
            <a:r>
              <a:rPr lang="en-US" sz="1200" i="1" dirty="0">
                <a:solidFill>
                  <a:schemeClr val="bg1"/>
                </a:solidFill>
                <a:latin typeface="Calibri" charset="0"/>
              </a:rPr>
              <a:t>Jian Sun </a:t>
            </a:r>
            <a:endParaRPr lang="en-US" sz="1200" i="1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1298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8C2E2F-BEC7-4473-9597-EE8B5363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Approach – Shared </a:t>
            </a:r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C</a:t>
            </a:r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onvolution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A7EB412-35D8-4AF4-9475-77CADE691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A6F03-6E94-46DE-AD5A-058207012285}" type="datetime1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09E583-FE21-4538-899C-1D08CD8C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NVIDIA AI CITY CHALLENGE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0EAFF31-BBB2-4BB9-9EC8-CEEB8B67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701D-C8A7-4C3A-B31E-44FD406416AD}" type="slidenum">
              <a:rPr lang="en-US" smtClean="0"/>
              <a:t>5</a:t>
            </a:fld>
            <a:endParaRPr lang="en-US"/>
          </a:p>
        </p:txBody>
      </p:sp>
      <p:pic>
        <p:nvPicPr>
          <p:cNvPr id="10" name="Content Placeholder 9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29" y="1514745"/>
            <a:ext cx="5336472" cy="453759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370618" y="1690688"/>
            <a:ext cx="3983182" cy="4460981"/>
            <a:chOff x="6687934" y="1746210"/>
            <a:chExt cx="3827666" cy="4256301"/>
          </a:xfrm>
        </p:grpSpPr>
        <p:pic>
          <p:nvPicPr>
            <p:cNvPr id="12" name="Picture 11" descr="Screen Clipp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934" y="2166263"/>
              <a:ext cx="3827666" cy="3836248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8230672" y="2009066"/>
              <a:ext cx="402603" cy="295169"/>
              <a:chOff x="8248338" y="1686031"/>
              <a:chExt cx="402603" cy="295169"/>
            </a:xfrm>
          </p:grpSpPr>
          <p:sp>
            <p:nvSpPr>
              <p:cNvPr id="23" name="Parallelogram 22"/>
              <p:cNvSpPr/>
              <p:nvPr/>
            </p:nvSpPr>
            <p:spPr>
              <a:xfrm>
                <a:off x="8256494" y="1837765"/>
                <a:ext cx="394447" cy="143435"/>
              </a:xfrm>
              <a:prstGeom prst="parallelogram">
                <a:avLst>
                  <a:gd name="adj" fmla="val 784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Parallelogram 23"/>
              <p:cNvSpPr/>
              <p:nvPr/>
            </p:nvSpPr>
            <p:spPr>
              <a:xfrm>
                <a:off x="8256493" y="1755841"/>
                <a:ext cx="394447" cy="143435"/>
              </a:xfrm>
              <a:prstGeom prst="parallelogram">
                <a:avLst>
                  <a:gd name="adj" fmla="val 784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Parallelogram 24"/>
              <p:cNvSpPr/>
              <p:nvPr/>
            </p:nvSpPr>
            <p:spPr>
              <a:xfrm>
                <a:off x="8248338" y="1686031"/>
                <a:ext cx="394447" cy="143435"/>
              </a:xfrm>
              <a:prstGeom prst="parallelogram">
                <a:avLst>
                  <a:gd name="adj" fmla="val 784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724974" y="1746210"/>
              <a:ext cx="402603" cy="295169"/>
              <a:chOff x="8248338" y="1686031"/>
              <a:chExt cx="402603" cy="295169"/>
            </a:xfrm>
          </p:grpSpPr>
          <p:sp>
            <p:nvSpPr>
              <p:cNvPr id="20" name="Parallelogram 19"/>
              <p:cNvSpPr/>
              <p:nvPr/>
            </p:nvSpPr>
            <p:spPr>
              <a:xfrm>
                <a:off x="8256494" y="1837765"/>
                <a:ext cx="394447" cy="143435"/>
              </a:xfrm>
              <a:prstGeom prst="parallelogram">
                <a:avLst>
                  <a:gd name="adj" fmla="val 784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Parallelogram 20"/>
              <p:cNvSpPr/>
              <p:nvPr/>
            </p:nvSpPr>
            <p:spPr>
              <a:xfrm>
                <a:off x="8256493" y="1755841"/>
                <a:ext cx="394447" cy="143435"/>
              </a:xfrm>
              <a:prstGeom prst="parallelogram">
                <a:avLst>
                  <a:gd name="adj" fmla="val 784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Parallelogram 21"/>
              <p:cNvSpPr/>
              <p:nvPr/>
            </p:nvSpPr>
            <p:spPr>
              <a:xfrm>
                <a:off x="8248338" y="1686031"/>
                <a:ext cx="394447" cy="143435"/>
              </a:xfrm>
              <a:prstGeom prst="parallelogram">
                <a:avLst>
                  <a:gd name="adj" fmla="val 784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9198094" y="1887737"/>
              <a:ext cx="402603" cy="295169"/>
              <a:chOff x="8248338" y="1686031"/>
              <a:chExt cx="402603" cy="295169"/>
            </a:xfrm>
          </p:grpSpPr>
          <p:sp>
            <p:nvSpPr>
              <p:cNvPr id="17" name="Parallelogram 16"/>
              <p:cNvSpPr/>
              <p:nvPr/>
            </p:nvSpPr>
            <p:spPr>
              <a:xfrm>
                <a:off x="8256494" y="1837765"/>
                <a:ext cx="394447" cy="143435"/>
              </a:xfrm>
              <a:prstGeom prst="parallelogram">
                <a:avLst>
                  <a:gd name="adj" fmla="val 784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Parallelogram 17"/>
              <p:cNvSpPr/>
              <p:nvPr/>
            </p:nvSpPr>
            <p:spPr>
              <a:xfrm>
                <a:off x="8256493" y="1755841"/>
                <a:ext cx="394447" cy="143435"/>
              </a:xfrm>
              <a:prstGeom prst="parallelogram">
                <a:avLst>
                  <a:gd name="adj" fmla="val 784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Parallelogram 18"/>
              <p:cNvSpPr/>
              <p:nvPr/>
            </p:nvSpPr>
            <p:spPr>
              <a:xfrm>
                <a:off x="8248338" y="1686031"/>
                <a:ext cx="394447" cy="143435"/>
              </a:xfrm>
              <a:prstGeom prst="parallelogram">
                <a:avLst>
                  <a:gd name="adj" fmla="val 784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6" name="Rectangle 25"/>
          <p:cNvSpPr/>
          <p:nvPr/>
        </p:nvSpPr>
        <p:spPr>
          <a:xfrm>
            <a:off x="7866883" y="6090671"/>
            <a:ext cx="3486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smtClean="0">
                <a:solidFill>
                  <a:schemeClr val="bg1"/>
                </a:solidFill>
                <a:latin typeface="Calibri" charset="0"/>
              </a:rPr>
              <a:t>By </a:t>
            </a:r>
            <a:r>
              <a:rPr lang="en-US" sz="1200" i="1" dirty="0" err="1" smtClean="0">
                <a:solidFill>
                  <a:schemeClr val="bg1"/>
                </a:solidFill>
                <a:latin typeface="Calibri" charset="0"/>
              </a:rPr>
              <a:t>Shaoqing</a:t>
            </a:r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 Ren, </a:t>
            </a:r>
            <a:r>
              <a:rPr lang="en-US" sz="1200" i="1" dirty="0" err="1">
                <a:solidFill>
                  <a:schemeClr val="bg1"/>
                </a:solidFill>
                <a:latin typeface="Calibri" charset="0"/>
              </a:rPr>
              <a:t>Kaiming</a:t>
            </a:r>
            <a:r>
              <a:rPr lang="en-US" sz="1200" i="1" dirty="0">
                <a:solidFill>
                  <a:schemeClr val="bg1"/>
                </a:solidFill>
                <a:latin typeface="Calibri" charset="0"/>
              </a:rPr>
              <a:t> </a:t>
            </a:r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He, </a:t>
            </a:r>
            <a:r>
              <a:rPr lang="en-US" sz="1200" i="1" dirty="0">
                <a:solidFill>
                  <a:schemeClr val="bg1"/>
                </a:solidFill>
                <a:latin typeface="Calibri" charset="0"/>
              </a:rPr>
              <a:t>Ross </a:t>
            </a:r>
            <a:r>
              <a:rPr lang="en-US" sz="1200" i="1" dirty="0" err="1" smtClean="0">
                <a:solidFill>
                  <a:schemeClr val="bg1"/>
                </a:solidFill>
                <a:latin typeface="Calibri" charset="0"/>
              </a:rPr>
              <a:t>Girshick</a:t>
            </a:r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, </a:t>
            </a:r>
            <a:r>
              <a:rPr lang="en-US" sz="1200" i="1" dirty="0">
                <a:solidFill>
                  <a:schemeClr val="bg1"/>
                </a:solidFill>
                <a:latin typeface="Calibri" charset="0"/>
              </a:rPr>
              <a:t>Jian Sun </a:t>
            </a:r>
            <a:endParaRPr lang="en-US" sz="1200" i="1" dirty="0">
              <a:solidFill>
                <a:schemeClr val="bg1"/>
              </a:solidFill>
              <a:effectLst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80692" y="6051911"/>
            <a:ext cx="3486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smtClean="0">
                <a:solidFill>
                  <a:schemeClr val="bg1"/>
                </a:solidFill>
                <a:latin typeface="Calibri" charset="0"/>
              </a:rPr>
              <a:t>By </a:t>
            </a:r>
            <a:r>
              <a:rPr lang="en-US" sz="1200" i="1" dirty="0" err="1" smtClean="0">
                <a:solidFill>
                  <a:schemeClr val="bg1"/>
                </a:solidFill>
                <a:latin typeface="Calibri" charset="0"/>
              </a:rPr>
              <a:t>Shaoqing</a:t>
            </a:r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 Ren, </a:t>
            </a:r>
            <a:r>
              <a:rPr lang="en-US" sz="1200" i="1" dirty="0" err="1">
                <a:solidFill>
                  <a:schemeClr val="bg1"/>
                </a:solidFill>
                <a:latin typeface="Calibri" charset="0"/>
              </a:rPr>
              <a:t>Kaiming</a:t>
            </a:r>
            <a:r>
              <a:rPr lang="en-US" sz="1200" i="1" dirty="0">
                <a:solidFill>
                  <a:schemeClr val="bg1"/>
                </a:solidFill>
                <a:latin typeface="Calibri" charset="0"/>
              </a:rPr>
              <a:t> </a:t>
            </a:r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He, </a:t>
            </a:r>
            <a:r>
              <a:rPr lang="en-US" sz="1200" i="1" dirty="0">
                <a:solidFill>
                  <a:schemeClr val="bg1"/>
                </a:solidFill>
                <a:latin typeface="Calibri" charset="0"/>
              </a:rPr>
              <a:t>Ross </a:t>
            </a:r>
            <a:r>
              <a:rPr lang="en-US" sz="1200" i="1" dirty="0" err="1" smtClean="0">
                <a:solidFill>
                  <a:schemeClr val="bg1"/>
                </a:solidFill>
                <a:latin typeface="Calibri" charset="0"/>
              </a:rPr>
              <a:t>Girshick</a:t>
            </a:r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, </a:t>
            </a:r>
            <a:r>
              <a:rPr lang="en-US" sz="1200" i="1" dirty="0">
                <a:solidFill>
                  <a:schemeClr val="bg1"/>
                </a:solidFill>
                <a:latin typeface="Calibri" charset="0"/>
              </a:rPr>
              <a:t>Jian Sun </a:t>
            </a:r>
            <a:endParaRPr lang="en-US" sz="1200" i="1" dirty="0">
              <a:solidFill>
                <a:schemeClr val="bg1"/>
              </a:solidFill>
              <a:effectLst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410709" y="1529190"/>
            <a:ext cx="23855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Faster R-CNN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980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8C2E2F-BEC7-4473-9597-EE8B5363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Approach – Shared </a:t>
            </a:r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C</a:t>
            </a:r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onvolution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A7EB412-35D8-4AF4-9475-77CADE691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A6F03-6E94-46DE-AD5A-058207012285}" type="datetime1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09E583-FE21-4538-899C-1D08CD8C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NVIDIA AI CITY CHALLENGE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0EAFF31-BBB2-4BB9-9EC8-CEEB8B67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701D-C8A7-4C3A-B31E-44FD406416AD}" type="slidenum">
              <a:rPr lang="en-US" smtClean="0"/>
              <a:t>6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066800" y="1542999"/>
            <a:ext cx="4437383" cy="4657458"/>
            <a:chOff x="6687934" y="1746210"/>
            <a:chExt cx="3827666" cy="4256301"/>
          </a:xfrm>
        </p:grpSpPr>
        <p:pic>
          <p:nvPicPr>
            <p:cNvPr id="12" name="Picture 11" descr="Screen Clippi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934" y="2166263"/>
              <a:ext cx="3827666" cy="3836248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8230672" y="2009066"/>
              <a:ext cx="402603" cy="295169"/>
              <a:chOff x="8248338" y="1686031"/>
              <a:chExt cx="402603" cy="295169"/>
            </a:xfrm>
          </p:grpSpPr>
          <p:sp>
            <p:nvSpPr>
              <p:cNvPr id="23" name="Parallelogram 22"/>
              <p:cNvSpPr/>
              <p:nvPr/>
            </p:nvSpPr>
            <p:spPr>
              <a:xfrm>
                <a:off x="8256494" y="1837765"/>
                <a:ext cx="394447" cy="143435"/>
              </a:xfrm>
              <a:prstGeom prst="parallelogram">
                <a:avLst>
                  <a:gd name="adj" fmla="val 784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Parallelogram 23"/>
              <p:cNvSpPr/>
              <p:nvPr/>
            </p:nvSpPr>
            <p:spPr>
              <a:xfrm>
                <a:off x="8256493" y="1755841"/>
                <a:ext cx="394447" cy="143435"/>
              </a:xfrm>
              <a:prstGeom prst="parallelogram">
                <a:avLst>
                  <a:gd name="adj" fmla="val 784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Parallelogram 24"/>
              <p:cNvSpPr/>
              <p:nvPr/>
            </p:nvSpPr>
            <p:spPr>
              <a:xfrm>
                <a:off x="8248338" y="1686031"/>
                <a:ext cx="394447" cy="143435"/>
              </a:xfrm>
              <a:prstGeom prst="parallelogram">
                <a:avLst>
                  <a:gd name="adj" fmla="val 784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724974" y="1746210"/>
              <a:ext cx="402603" cy="295169"/>
              <a:chOff x="8248338" y="1686031"/>
              <a:chExt cx="402603" cy="295169"/>
            </a:xfrm>
          </p:grpSpPr>
          <p:sp>
            <p:nvSpPr>
              <p:cNvPr id="20" name="Parallelogram 19"/>
              <p:cNvSpPr/>
              <p:nvPr/>
            </p:nvSpPr>
            <p:spPr>
              <a:xfrm>
                <a:off x="8256494" y="1837765"/>
                <a:ext cx="394447" cy="143435"/>
              </a:xfrm>
              <a:prstGeom prst="parallelogram">
                <a:avLst>
                  <a:gd name="adj" fmla="val 784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Parallelogram 20"/>
              <p:cNvSpPr/>
              <p:nvPr/>
            </p:nvSpPr>
            <p:spPr>
              <a:xfrm>
                <a:off x="8256493" y="1755841"/>
                <a:ext cx="394447" cy="143435"/>
              </a:xfrm>
              <a:prstGeom prst="parallelogram">
                <a:avLst>
                  <a:gd name="adj" fmla="val 784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Parallelogram 21"/>
              <p:cNvSpPr/>
              <p:nvPr/>
            </p:nvSpPr>
            <p:spPr>
              <a:xfrm>
                <a:off x="8248338" y="1686031"/>
                <a:ext cx="394447" cy="143435"/>
              </a:xfrm>
              <a:prstGeom prst="parallelogram">
                <a:avLst>
                  <a:gd name="adj" fmla="val 784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9198094" y="1887737"/>
              <a:ext cx="402603" cy="295169"/>
              <a:chOff x="8248338" y="1686031"/>
              <a:chExt cx="402603" cy="295169"/>
            </a:xfrm>
          </p:grpSpPr>
          <p:sp>
            <p:nvSpPr>
              <p:cNvPr id="17" name="Parallelogram 16"/>
              <p:cNvSpPr/>
              <p:nvPr/>
            </p:nvSpPr>
            <p:spPr>
              <a:xfrm>
                <a:off x="8256494" y="1837765"/>
                <a:ext cx="394447" cy="143435"/>
              </a:xfrm>
              <a:prstGeom prst="parallelogram">
                <a:avLst>
                  <a:gd name="adj" fmla="val 784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Parallelogram 17"/>
              <p:cNvSpPr/>
              <p:nvPr/>
            </p:nvSpPr>
            <p:spPr>
              <a:xfrm>
                <a:off x="8256493" y="1755841"/>
                <a:ext cx="394447" cy="143435"/>
              </a:xfrm>
              <a:prstGeom prst="parallelogram">
                <a:avLst>
                  <a:gd name="adj" fmla="val 784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Parallelogram 18"/>
              <p:cNvSpPr/>
              <p:nvPr/>
            </p:nvSpPr>
            <p:spPr>
              <a:xfrm>
                <a:off x="8248338" y="1686031"/>
                <a:ext cx="394447" cy="143435"/>
              </a:xfrm>
              <a:prstGeom prst="parallelogram">
                <a:avLst>
                  <a:gd name="adj" fmla="val 784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6677891" y="1542999"/>
            <a:ext cx="4452665" cy="4623713"/>
            <a:chOff x="6426996" y="2014423"/>
            <a:chExt cx="4271814" cy="4476024"/>
          </a:xfrm>
        </p:grpSpPr>
        <p:pic>
          <p:nvPicPr>
            <p:cNvPr id="27" name="Picture 26" descr="Screen Clippi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6215" y="2398698"/>
              <a:ext cx="4082595" cy="4091749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9000564" y="2306811"/>
              <a:ext cx="116429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FF0000"/>
                  </a:solidFill>
                </a:rPr>
                <a:t>Final Result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169921" y="3211069"/>
              <a:ext cx="22336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FF0000"/>
                  </a:solidFill>
                </a:rPr>
                <a:t>Location Sensitive Maps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426996" y="2014423"/>
              <a:ext cx="9466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R-FCN</a:t>
              </a:r>
              <a:endParaRPr lang="en-US" sz="24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648353" y="2949812"/>
              <a:ext cx="944411" cy="261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1663699" y="6200457"/>
            <a:ext cx="3486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smtClean="0">
                <a:solidFill>
                  <a:schemeClr val="bg1"/>
                </a:solidFill>
                <a:latin typeface="Calibri" charset="0"/>
              </a:rPr>
              <a:t>By </a:t>
            </a:r>
            <a:r>
              <a:rPr lang="en-US" sz="1200" i="1" dirty="0" err="1" smtClean="0">
                <a:solidFill>
                  <a:schemeClr val="bg1"/>
                </a:solidFill>
                <a:latin typeface="Calibri" charset="0"/>
              </a:rPr>
              <a:t>Shaoqing</a:t>
            </a:r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 Ren, </a:t>
            </a:r>
            <a:r>
              <a:rPr lang="en-US" sz="1200" i="1" dirty="0" err="1">
                <a:solidFill>
                  <a:schemeClr val="bg1"/>
                </a:solidFill>
                <a:latin typeface="Calibri" charset="0"/>
              </a:rPr>
              <a:t>Kaiming</a:t>
            </a:r>
            <a:r>
              <a:rPr lang="en-US" sz="1200" i="1" dirty="0">
                <a:solidFill>
                  <a:schemeClr val="bg1"/>
                </a:solidFill>
                <a:latin typeface="Calibri" charset="0"/>
              </a:rPr>
              <a:t> </a:t>
            </a:r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He, </a:t>
            </a:r>
            <a:r>
              <a:rPr lang="en-US" sz="1200" i="1" dirty="0">
                <a:solidFill>
                  <a:schemeClr val="bg1"/>
                </a:solidFill>
                <a:latin typeface="Calibri" charset="0"/>
              </a:rPr>
              <a:t>Ross </a:t>
            </a:r>
            <a:r>
              <a:rPr lang="en-US" sz="1200" i="1" dirty="0" err="1" smtClean="0">
                <a:solidFill>
                  <a:schemeClr val="bg1"/>
                </a:solidFill>
                <a:latin typeface="Calibri" charset="0"/>
              </a:rPr>
              <a:t>Girshick</a:t>
            </a:r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, </a:t>
            </a:r>
            <a:r>
              <a:rPr lang="en-US" sz="1200" i="1" dirty="0">
                <a:solidFill>
                  <a:schemeClr val="bg1"/>
                </a:solidFill>
                <a:latin typeface="Calibri" charset="0"/>
              </a:rPr>
              <a:t>Jian Sun </a:t>
            </a:r>
            <a:endParaRPr lang="en-US" sz="1200" i="1" dirty="0">
              <a:solidFill>
                <a:schemeClr val="bg1"/>
              </a:solidFill>
              <a:effectLst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10241" y="1481867"/>
            <a:ext cx="23855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Faster R-CNN</a:t>
            </a:r>
            <a:endParaRPr lang="en-US" sz="3200" dirty="0"/>
          </a:p>
        </p:txBody>
      </p:sp>
      <p:sp>
        <p:nvSpPr>
          <p:cNvPr id="34" name="Rectangle 33"/>
          <p:cNvSpPr/>
          <p:nvPr/>
        </p:nvSpPr>
        <p:spPr>
          <a:xfrm>
            <a:off x="6754422" y="1398300"/>
            <a:ext cx="10774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RFCN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1214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8C2E2F-BEC7-4473-9597-EE8B5363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Approach – Location Sensitive Maps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A7EB412-35D8-4AF4-9475-77CADE691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A6F03-6E94-46DE-AD5A-058207012285}" type="datetime1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09E583-FE21-4538-899C-1D08CD8C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NVIDIA AI CITY CHALLENGE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0EAFF31-BBB2-4BB9-9EC8-CEEB8B67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701D-C8A7-4C3A-B31E-44FD406416AD}" type="slidenum">
              <a:rPr lang="en-US" smtClean="0"/>
              <a:t>7</a:t>
            </a:fld>
            <a:endParaRPr lang="en-US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38" y="1690688"/>
            <a:ext cx="8778691" cy="46656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27312" y="6356350"/>
            <a:ext cx="2687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By </a:t>
            </a:r>
            <a:r>
              <a:rPr lang="en-US" sz="1200" i="1" dirty="0" err="1" smtClean="0">
                <a:solidFill>
                  <a:schemeClr val="bg1"/>
                </a:solidFill>
                <a:latin typeface="Calibri" charset="0"/>
              </a:rPr>
              <a:t>Jifeng</a:t>
            </a:r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 Dai, Li Yi, </a:t>
            </a:r>
            <a:r>
              <a:rPr lang="en-US" sz="1200" i="1" dirty="0" err="1" smtClean="0">
                <a:solidFill>
                  <a:schemeClr val="bg1"/>
                </a:solidFill>
                <a:latin typeface="Calibri" charset="0"/>
              </a:rPr>
              <a:t>Kaiming</a:t>
            </a:r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 He, </a:t>
            </a:r>
            <a:r>
              <a:rPr lang="en-US" sz="1200" i="1" dirty="0">
                <a:solidFill>
                  <a:schemeClr val="bg1"/>
                </a:solidFill>
                <a:latin typeface="Calibri" charset="0"/>
              </a:rPr>
              <a:t>Jian Sun </a:t>
            </a:r>
            <a:endParaRPr lang="en-US" sz="1200" i="1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4485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8C2E2F-BEC7-4473-9597-EE8B5363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Approach – RFCN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A7EB412-35D8-4AF4-9475-77CADE691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A6F03-6E94-46DE-AD5A-058207012285}" type="datetime1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09E583-FE21-4538-899C-1D08CD8C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NVIDIA AI CITY CHALLENGE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0EAFF31-BBB2-4BB9-9EC8-CEEB8B67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701D-C8A7-4C3A-B31E-44FD406416AD}" type="slidenum">
              <a:rPr lang="en-US" smtClean="0"/>
              <a:t>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More Shared Convolution = Faster Inference Speed</a:t>
            </a: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40" y="2466247"/>
            <a:ext cx="6619920" cy="35618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09699" y="5989657"/>
            <a:ext cx="2687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By </a:t>
            </a:r>
            <a:r>
              <a:rPr lang="en-US" sz="1200" i="1" dirty="0" err="1" smtClean="0">
                <a:solidFill>
                  <a:schemeClr val="bg1"/>
                </a:solidFill>
                <a:latin typeface="Calibri" charset="0"/>
              </a:rPr>
              <a:t>Jifeng</a:t>
            </a:r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 Dai, Li Yi, </a:t>
            </a:r>
            <a:r>
              <a:rPr lang="en-US" sz="1200" i="1" dirty="0" err="1" smtClean="0">
                <a:solidFill>
                  <a:schemeClr val="bg1"/>
                </a:solidFill>
                <a:latin typeface="Calibri" charset="0"/>
              </a:rPr>
              <a:t>Kaiming</a:t>
            </a:r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 He, </a:t>
            </a:r>
            <a:r>
              <a:rPr lang="en-US" sz="1200" i="1" dirty="0">
                <a:solidFill>
                  <a:schemeClr val="bg1"/>
                </a:solidFill>
                <a:latin typeface="Calibri" charset="0"/>
              </a:rPr>
              <a:t>Jian Sun </a:t>
            </a:r>
            <a:endParaRPr lang="en-US" sz="1200" i="1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885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8C2E2F-BEC7-4473-9597-EE8B5363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Approach – Deformable </a:t>
            </a:r>
            <a:r>
              <a:rPr lang="en-US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ConvNets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A7EB412-35D8-4AF4-9475-77CADE691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A6F03-6E94-46DE-AD5A-058207012285}" type="datetime1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09E583-FE21-4538-899C-1D08CD8C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NVIDIA AI CITY CHALLENGE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0EAFF31-BBB2-4BB9-9EC8-CEEB8B67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701D-C8A7-4C3A-B31E-44FD406416AD}" type="slidenum">
              <a:rPr lang="en-US" smtClean="0"/>
              <a:t>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6"/>
            <a:ext cx="10878879" cy="59859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Add an additional </a:t>
            </a:r>
            <a:r>
              <a:rPr lang="en-US" smtClean="0">
                <a:solidFill>
                  <a:schemeClr val="bg1"/>
                </a:solidFill>
              </a:rPr>
              <a:t>convolutional layer to learn the adaptive-shaped filter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19" y="2559162"/>
            <a:ext cx="5596271" cy="3476334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27" b="24675"/>
          <a:stretch/>
        </p:blipFill>
        <p:spPr>
          <a:xfrm>
            <a:off x="8530814" y="4193324"/>
            <a:ext cx="1559859" cy="1556991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96" r="24375" b="25821"/>
          <a:stretch/>
        </p:blipFill>
        <p:spPr>
          <a:xfrm>
            <a:off x="6884892" y="4216999"/>
            <a:ext cx="1645921" cy="1533316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6" r="50381" b="22320"/>
          <a:stretch/>
        </p:blipFill>
        <p:spPr>
          <a:xfrm>
            <a:off x="8530814" y="2611314"/>
            <a:ext cx="1559859" cy="1605685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67" b="22320"/>
          <a:stretch/>
        </p:blipFill>
        <p:spPr>
          <a:xfrm>
            <a:off x="6884893" y="2611313"/>
            <a:ext cx="1645921" cy="160568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678003" y="5755484"/>
            <a:ext cx="5265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By </a:t>
            </a:r>
            <a:r>
              <a:rPr lang="en-US" sz="1200" i="1" dirty="0" err="1" smtClean="0">
                <a:solidFill>
                  <a:schemeClr val="bg1"/>
                </a:solidFill>
                <a:latin typeface="Calibri" charset="0"/>
              </a:rPr>
              <a:t>Jifeng</a:t>
            </a:r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 Dai, </a:t>
            </a:r>
            <a:r>
              <a:rPr lang="en-US" sz="1200" i="1" dirty="0" err="1" smtClean="0">
                <a:solidFill>
                  <a:schemeClr val="bg1"/>
                </a:solidFill>
                <a:latin typeface="Calibri" charset="0"/>
              </a:rPr>
              <a:t>Haozhi</a:t>
            </a:r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 Qi, </a:t>
            </a:r>
            <a:r>
              <a:rPr lang="en-US" sz="1200" i="1" dirty="0" err="1" smtClean="0">
                <a:solidFill>
                  <a:schemeClr val="bg1"/>
                </a:solidFill>
                <a:latin typeface="Calibri" charset="0"/>
              </a:rPr>
              <a:t>Yuwen</a:t>
            </a:r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 </a:t>
            </a:r>
            <a:r>
              <a:rPr lang="en-US" sz="1200" i="1" dirty="0" err="1" smtClean="0">
                <a:solidFill>
                  <a:schemeClr val="bg1"/>
                </a:solidFill>
                <a:latin typeface="Calibri" charset="0"/>
              </a:rPr>
              <a:t>Xiong</a:t>
            </a:r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, Yi Li, </a:t>
            </a:r>
            <a:r>
              <a:rPr lang="en-US" sz="1200" i="1" dirty="0" err="1" smtClean="0">
                <a:solidFill>
                  <a:schemeClr val="bg1"/>
                </a:solidFill>
                <a:latin typeface="Calibri" charset="0"/>
              </a:rPr>
              <a:t>Guodong</a:t>
            </a:r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 Zhuang, Han Hu, </a:t>
            </a:r>
            <a:r>
              <a:rPr lang="en-US" sz="1200" i="1" dirty="0" err="1" smtClean="0">
                <a:solidFill>
                  <a:schemeClr val="bg1"/>
                </a:solidFill>
                <a:latin typeface="Calibri" charset="0"/>
              </a:rPr>
              <a:t>Yichen</a:t>
            </a:r>
            <a:r>
              <a:rPr lang="en-US" sz="1200" i="1" dirty="0" smtClean="0">
                <a:solidFill>
                  <a:schemeClr val="bg1"/>
                </a:solidFill>
                <a:latin typeface="Calibri" charset="0"/>
              </a:rPr>
              <a:t> Wei</a:t>
            </a:r>
            <a:endParaRPr lang="en-US" sz="1200" i="1" dirty="0">
              <a:solidFill>
                <a:schemeClr val="bg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06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627</Words>
  <Application>Microsoft Macintosh PowerPoint</Application>
  <PresentationFormat>Widescreen</PresentationFormat>
  <Paragraphs>156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Trebuchet MS</vt:lpstr>
      <vt:lpstr>Arial</vt:lpstr>
      <vt:lpstr>Office Theme</vt:lpstr>
      <vt:lpstr>Multi-class Object Detection From Intersection Surveillance Camera Using RDFCN</vt:lpstr>
      <vt:lpstr>Introduction – Challenge Track 1</vt:lpstr>
      <vt:lpstr>Approach - RDFCN</vt:lpstr>
      <vt:lpstr>Approach – Shared Convolution</vt:lpstr>
      <vt:lpstr>Approach – Shared Convolution</vt:lpstr>
      <vt:lpstr>Approach – Shared Convolution</vt:lpstr>
      <vt:lpstr>Approach – Location Sensitive Maps</vt:lpstr>
      <vt:lpstr>Approach – RFCN</vt:lpstr>
      <vt:lpstr>Approach – Deformable ConvNets</vt:lpstr>
      <vt:lpstr>Approach – RDFCN</vt:lpstr>
      <vt:lpstr>Approach – Transfer Learning with RDFCN </vt:lpstr>
      <vt:lpstr>Results – Tested on selected 200 images</vt:lpstr>
      <vt:lpstr>Demo – Annotation vs Detection 1/10</vt:lpstr>
      <vt:lpstr>Demo – Annotation vs Detection 2/10</vt:lpstr>
      <vt:lpstr>Demo – Annotation vs Detection 3/10</vt:lpstr>
      <vt:lpstr>Demo – Annotation vs Detection 4/10</vt:lpstr>
      <vt:lpstr>Demo – Annotation vs Detection 5/10</vt:lpstr>
      <vt:lpstr>Demo – Annotation vs Detection 6/10</vt:lpstr>
      <vt:lpstr>Demo – Annotation vs Detection 7/10</vt:lpstr>
      <vt:lpstr>Demo – Annotation vs Detection 8/10</vt:lpstr>
      <vt:lpstr>Demo – Annotation vs Detection 9/10</vt:lpstr>
      <vt:lpstr>Demo – Annotation vs Detection 10/10</vt:lpstr>
      <vt:lpstr>Final Submission – mAP =37%</vt:lpstr>
      <vt:lpstr>THANK YOU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Milind Naphade</dc:creator>
  <cp:keywords>NVIDIA AI City Challenge Presentation</cp:keywords>
  <cp:lastModifiedBy>Shuo Wang</cp:lastModifiedBy>
  <cp:revision>38</cp:revision>
  <dcterms:created xsi:type="dcterms:W3CDTF">2017-07-22T07:08:09Z</dcterms:created>
  <dcterms:modified xsi:type="dcterms:W3CDTF">2017-08-05T17:19:44Z</dcterms:modified>
</cp:coreProperties>
</file>